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ru-RU"/>
    </a:defPPr>
    <a:lvl1pPr marL="0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19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38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757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677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596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515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434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353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711"/>
    <a:srgbClr val="1F2F01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011" autoAdjust="0"/>
  </p:normalViewPr>
  <p:slideViewPr>
    <p:cSldViewPr>
      <p:cViewPr>
        <p:scale>
          <a:sx n="125" d="100"/>
          <a:sy n="125" d="100"/>
        </p:scale>
        <p:origin x="42" y="25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B769-032A-4341-90B1-60A94FE27D4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BB12-0074-4505-B8FA-A08E3AA69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B769-032A-4341-90B1-60A94FE27D4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BB12-0074-4505-B8FA-A08E3AA69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B769-032A-4341-90B1-60A94FE27D4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BB12-0074-4505-B8FA-A08E3AA69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B769-032A-4341-90B1-60A94FE27D4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BB12-0074-4505-B8FA-A08E3AA69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4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3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B769-032A-4341-90B1-60A94FE27D4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BB12-0074-4505-B8FA-A08E3AA69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B769-032A-4341-90B1-60A94FE27D4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BB12-0074-4505-B8FA-A08E3AA69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B769-032A-4341-90B1-60A94FE27D4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BB12-0074-4505-B8FA-A08E3AA69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B769-032A-4341-90B1-60A94FE27D4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BB12-0074-4505-B8FA-A08E3AA69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B769-032A-4341-90B1-60A94FE27D4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BB12-0074-4505-B8FA-A08E3AA69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0" y="273050"/>
            <a:ext cx="5537730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0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B769-032A-4341-90B1-60A94FE27D4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BB12-0074-4505-B8FA-A08E3AA69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19" indent="0">
              <a:buNone/>
              <a:defRPr sz="2900"/>
            </a:lvl2pPr>
            <a:lvl3pPr marL="957838" indent="0">
              <a:buNone/>
              <a:defRPr sz="2500"/>
            </a:lvl3pPr>
            <a:lvl4pPr marL="1436757" indent="0">
              <a:buNone/>
              <a:defRPr sz="2100"/>
            </a:lvl4pPr>
            <a:lvl5pPr marL="1915677" indent="0">
              <a:buNone/>
              <a:defRPr sz="2100"/>
            </a:lvl5pPr>
            <a:lvl6pPr marL="2394596" indent="0">
              <a:buNone/>
              <a:defRPr sz="2100"/>
            </a:lvl6pPr>
            <a:lvl7pPr marL="2873515" indent="0">
              <a:buNone/>
              <a:defRPr sz="2100"/>
            </a:lvl7pPr>
            <a:lvl8pPr marL="3352434" indent="0">
              <a:buNone/>
              <a:defRPr sz="2100"/>
            </a:lvl8pPr>
            <a:lvl9pPr marL="38313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B769-032A-4341-90B1-60A94FE27D4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BB12-0074-4505-B8FA-A08E3AA69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5784" tIns="47892" rIns="95784" bIns="4789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5784" tIns="47892" rIns="95784" bIns="4789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1" y="6356351"/>
            <a:ext cx="23114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2B769-032A-4341-90B1-60A94FE27D4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6BB12-0074-4505-B8FA-A08E3AA69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8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9" indent="-359189" algn="l" defTabSz="957838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44" indent="-299324" algn="l" defTabSz="9578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98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217" indent="-239460" algn="l" defTabSz="9578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136" indent="-239460" algn="l" defTabSz="9578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055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75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94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813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19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38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57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77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96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15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34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353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598599" y="1467108"/>
            <a:ext cx="3298556" cy="1577506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pPr algn="ctr"/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IX </a:t>
            </a:r>
            <a:r>
              <a:rPr lang="be-BY" sz="1500" b="1" dirty="0" smtClean="0">
                <a:latin typeface="Times New Roman" pitchFamily="18" charset="0"/>
                <a:cs typeface="Times New Roman" pitchFamily="18" charset="0"/>
              </a:rPr>
              <a:t>Международная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конференция 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«ПРОБЛЕМЫ ЛЕСНОЙ ФИТОПАТОЛОГИИ И МИКОЛОГИИ»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посвященная 90-летию со дня рождения профессора Н.И. Фёдорова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62008" y="5772067"/>
            <a:ext cx="3298557" cy="592621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Минск – Москва – Петрозаводск</a:t>
            </a: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19 – 24 октября 2015 г.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60011" y="6362981"/>
            <a:ext cx="3232379" cy="407955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www.belstu.by/conferencesandexhibitions.html</a:t>
            </a:r>
          </a:p>
          <a:p>
            <a:pPr algn="ctr"/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problems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belstu.by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3570" y="4984047"/>
            <a:ext cx="3051517" cy="1839116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Контактные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лица: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551"/>
              </a:spcBef>
            </a:pPr>
            <a:r>
              <a:rPr lang="be-BY" sz="1000" dirty="0">
                <a:latin typeface="Times New Roman" pitchFamily="18" charset="0"/>
                <a:cs typeface="Times New Roman" pitchFamily="18" charset="0"/>
              </a:rPr>
              <a:t>Стороженко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Владимир Григорьевич 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+79852004935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lesoved@mail.ru)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551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Звягинцев Вячеслав Борисович 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 +375 29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199 67 45,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mycolog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tut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spcBef>
                <a:spcPts val="551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Волченкова Галина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Александровна</a:t>
            </a:r>
          </a:p>
          <a:p>
            <a:pPr algn="ctr"/>
            <a:r>
              <a:rPr lang="be-BY" sz="1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e-BY" sz="1000" dirty="0">
                <a:latin typeface="Times New Roman" pitchFamily="18" charset="0"/>
                <a:cs typeface="Times New Roman" pitchFamily="18" charset="0"/>
              </a:rPr>
              <a:t>тел. +375 29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be-BY" sz="1000" dirty="0">
                <a:latin typeface="Times New Roman" pitchFamily="18" charset="0"/>
                <a:cs typeface="Times New Roman" pitchFamily="18" charset="0"/>
              </a:rPr>
              <a:t>335 90 96,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volga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_86@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inbox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spcBef>
                <a:spcPts val="551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Тел. +375 17 327 57 13</a:t>
            </a:r>
          </a:p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Факс +375 17 327 62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6c14936d847e66e3ab8031ab19641bf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1208" y="249123"/>
            <a:ext cx="1039743" cy="39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_5637_13959052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3004" y="253198"/>
            <a:ext cx="542440" cy="38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%D0%93%D0%B5%D1%80%D0%B0%D0%BB%D1%8C%D0%B4"/>
          <p:cNvPicPr>
            <a:picLocks noChangeAspect="1" noChangeArrowheads="1"/>
          </p:cNvPicPr>
          <p:nvPr/>
        </p:nvPicPr>
        <p:blipFill>
          <a:blip r:embed="rId5" cstate="print"/>
          <a:srcRect l="2976" t="2778"/>
          <a:stretch>
            <a:fillRect/>
          </a:stretch>
        </p:blipFill>
        <p:spPr bwMode="auto">
          <a:xfrm>
            <a:off x="8403057" y="249835"/>
            <a:ext cx="399946" cy="39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BGT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5602" y="732921"/>
            <a:ext cx="395640" cy="42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button_brff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07430" y="743702"/>
            <a:ext cx="933161" cy="32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viii_i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10436" y="745105"/>
            <a:ext cx="397066" cy="40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беллесозащита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65772" y="739379"/>
            <a:ext cx="307390" cy="437553"/>
          </a:xfrm>
          <a:prstGeom prst="rect">
            <a:avLst/>
          </a:prstGeom>
        </p:spPr>
      </p:pic>
      <p:pic>
        <p:nvPicPr>
          <p:cNvPr id="2" name="Picture 2" descr="F:\Рабочая\герб ЛЗиД.jpg"/>
          <p:cNvPicPr>
            <a:picLocks noChangeAspect="1" noChangeArrowheads="1"/>
          </p:cNvPicPr>
          <p:nvPr/>
        </p:nvPicPr>
        <p:blipFill>
          <a:blip r:embed="rId10" cstate="print"/>
          <a:srcRect l="2428" t="2835" r="2622" b="2824"/>
          <a:stretch>
            <a:fillRect/>
          </a:stretch>
        </p:blipFill>
        <p:spPr bwMode="auto">
          <a:xfrm>
            <a:off x="6932407" y="744440"/>
            <a:ext cx="344122" cy="359962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364735" y="4530492"/>
            <a:ext cx="3176531" cy="390811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pPr algn="ctr"/>
            <a:r>
              <a:rPr lang="ru-RU" sz="1000" b="1" i="1" dirty="0" smtClean="0">
                <a:latin typeface="Times New Roman" pitchFamily="18" charset="0"/>
                <a:cs typeface="Times New Roman" pitchFamily="18" charset="0"/>
              </a:rPr>
              <a:t>Оргкомитет будет признателен за информирование о конференции Ваших коллег!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0652" y="189317"/>
            <a:ext cx="3135331" cy="2439281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АНКЕТА</a:t>
            </a: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на участие в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Международной конференции </a:t>
            </a: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«Проблемы лесной фитопатологии  и микологии»</a:t>
            </a: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(срок подачи заявок 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до 25 марта 2015 г.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Фамилия _________________________________________</a:t>
            </a:r>
          </a:p>
          <a:p>
            <a:pPr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Имя _____________________________________________</a:t>
            </a:r>
          </a:p>
          <a:p>
            <a:pPr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Отчество _________________________________________</a:t>
            </a:r>
          </a:p>
          <a:p>
            <a:pPr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Место работы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(полное название организации, отдела)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______________</a:t>
            </a:r>
          </a:p>
          <a:p>
            <a:pPr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Должность _______________________________________</a:t>
            </a:r>
          </a:p>
          <a:p>
            <a:pPr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Ученая степень, звание _____________________________</a:t>
            </a:r>
          </a:p>
          <a:p>
            <a:pPr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Почтовый адрес ___________________________________</a:t>
            </a:r>
          </a:p>
          <a:p>
            <a:pPr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Телефон __________________________________________</a:t>
            </a:r>
          </a:p>
          <a:p>
            <a:pPr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Факс _____________________________________________</a:t>
            </a:r>
          </a:p>
          <a:p>
            <a:pPr algn="just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E-mail </a:t>
            </a:r>
            <a:r>
              <a:rPr lang="be-BY" sz="900" dirty="0" smtClean="0">
                <a:latin typeface="Times New Roman" pitchFamily="18" charset="0"/>
                <a:cs typeface="Times New Roman" pitchFamily="18" charset="0"/>
              </a:rPr>
              <a:t>____________________________________________</a:t>
            </a:r>
          </a:p>
          <a:p>
            <a:pPr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Название доклада __________________________________</a:t>
            </a:r>
          </a:p>
          <a:p>
            <a:pPr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Авторы ___________________________________________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97090" y="2651476"/>
            <a:ext cx="2977997" cy="1608284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r>
              <a:rPr lang="ru-RU" sz="900" b="1" i="1" dirty="0" smtClean="0">
                <a:latin typeface="Times New Roman" pitchFamily="18" charset="0"/>
                <a:cs typeface="Times New Roman" pitchFamily="18" charset="0"/>
              </a:rPr>
              <a:t>Желаемая форма участия: 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   устный доклад </a:t>
            </a:r>
          </a:p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   стендовый доклад </a:t>
            </a:r>
          </a:p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   только публикация </a:t>
            </a:r>
          </a:p>
          <a:p>
            <a:r>
              <a:rPr lang="ru-RU" sz="9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b="1" i="1" dirty="0" smtClean="0">
                <a:latin typeface="Times New Roman" pitchFamily="18" charset="0"/>
                <a:cs typeface="Times New Roman" pitchFamily="18" charset="0"/>
              </a:rPr>
              <a:t>Экскурсии: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   Минск вечерний </a:t>
            </a:r>
          </a:p>
          <a:p>
            <a:r>
              <a:rPr lang="ru-RU" sz="900" cap="all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Несвиж – столица некоронованных королей</a:t>
            </a: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   Научные объекты профессора Фёдорова Н.И. </a:t>
            </a:r>
            <a:br>
              <a:rPr lang="ru-RU" sz="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Негорельском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учебно-опытном лесхозе</a:t>
            </a: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1456" y="139075"/>
            <a:ext cx="3110353" cy="3024056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pPr algn="ctr"/>
            <a:r>
              <a:rPr lang="ru-RU" sz="1000" b="1" cap="all" dirty="0">
                <a:latin typeface="Times New Roman" pitchFamily="18" charset="0"/>
                <a:cs typeface="Times New Roman" pitchFamily="18" charset="0"/>
              </a:rPr>
              <a:t>Оформление материалов публикаций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indent="332379" algn="just"/>
            <a:r>
              <a:rPr lang="ru-RU" sz="1000" spc="-18" dirty="0">
                <a:latin typeface="Times New Roman" pitchFamily="18" charset="0"/>
                <a:cs typeface="Times New Roman" pitchFamily="18" charset="0"/>
              </a:rPr>
              <a:t>Материалы о</a:t>
            </a:r>
            <a:r>
              <a:rPr lang="ru-RU" sz="1000" b="1" spc="-18" dirty="0">
                <a:latin typeface="Times New Roman" pitchFamily="18" charset="0"/>
                <a:cs typeface="Times New Roman" pitchFamily="18" charset="0"/>
              </a:rPr>
              <a:t>бъемом до 4 полных страниц </a:t>
            </a:r>
            <a:r>
              <a:rPr lang="ru-RU" sz="1000" spc="-18" dirty="0">
                <a:latin typeface="Times New Roman" pitchFamily="18" charset="0"/>
                <a:cs typeface="Times New Roman" pitchFamily="18" charset="0"/>
              </a:rPr>
              <a:t>принимаются в электронном виде до </a:t>
            </a:r>
            <a:r>
              <a:rPr lang="ru-RU" sz="1000" b="1" spc="-18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1000" b="1" spc="-18" dirty="0">
                <a:latin typeface="Times New Roman" pitchFamily="18" charset="0"/>
                <a:cs typeface="Times New Roman" pitchFamily="18" charset="0"/>
              </a:rPr>
              <a:t> марта 2015 г.</a:t>
            </a:r>
            <a:endParaRPr lang="ru-RU" sz="1000" spc="-18" dirty="0">
              <a:latin typeface="Times New Roman" pitchFamily="18" charset="0"/>
              <a:cs typeface="Times New Roman" pitchFamily="18" charset="0"/>
            </a:endParaRPr>
          </a:p>
          <a:p>
            <a:pPr indent="332379" algn="just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Редактор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icrosoft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Word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, шрифт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Times New Roman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, 12, через 1 интервал, поля: верхнее и нижнее – 2 см, левое – 3 см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правое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– 1 см. Размер абзацного отступа – 1 см. Текст статьи строчными буквами, без переносов, выравнивание по ширине строки. В начале тезисов указывается название работы, со следующей строки – автор(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): (фамилия, инициалы), затем </a:t>
            </a:r>
            <a:r>
              <a:rPr lang="be-BY" sz="1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учреждение,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 Далее после пустой строки дублируется название статьи, автор(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) и  аннотация до 5</a:t>
            </a:r>
            <a:r>
              <a:rPr lang="be-BY" sz="1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7 строк  на английском языке (если основной текст на русском/белорусском) или русском языке (если основной текст на английском). Через абзац начинается текст статьи. Таблицы следует формировать в тексте статьи. Рисунки присылать отдельным файлом в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JPG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7633" y="3378757"/>
            <a:ext cx="2966229" cy="2316170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pPr algn="ctr"/>
            <a:r>
              <a:rPr lang="ru-RU" sz="1000" b="1" u="sng" dirty="0">
                <a:latin typeface="Times New Roman" pitchFamily="18" charset="0"/>
                <a:cs typeface="Times New Roman" pitchFamily="18" charset="0"/>
              </a:rPr>
              <a:t>Образец оформления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СТРУКТУРА И ФУНКЦИИ ГРИБНЫХ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СООБЩЕСТВ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Иванов И.И.</a:t>
            </a:r>
            <a:r>
              <a:rPr lang="ru-RU" sz="1000" b="1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, Петров П.П.</a:t>
            </a:r>
            <a:r>
              <a:rPr lang="ru-RU" sz="10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Институт лесоведения РАН,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;    </a:t>
            </a:r>
            <a:r>
              <a:rPr lang="ru-RU" sz="1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Институт леса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КарНЦ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РАН,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mail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STRUCTURE AND FUNCTIONS OF FUNGAL COMMUNITIES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b="1" dirty="0" err="1" smtClean="0">
                <a:latin typeface="Times New Roman" pitchFamily="18" charset="0"/>
                <a:cs typeface="Times New Roman" pitchFamily="18" charset="0"/>
              </a:rPr>
              <a:t>Ivanov</a:t>
            </a:r>
            <a:r>
              <a:rPr lang="en-US" sz="10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cap="all" dirty="0">
                <a:latin typeface="Times New Roman" pitchFamily="18" charset="0"/>
                <a:cs typeface="Times New Roman" pitchFamily="18" charset="0"/>
              </a:rPr>
              <a:t>I.I.</a:t>
            </a:r>
            <a:r>
              <a:rPr lang="en-US" sz="1000" cap="all" baseline="30000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1000" cap="all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b="1" dirty="0" err="1">
                <a:latin typeface="Times New Roman" pitchFamily="18" charset="0"/>
                <a:cs typeface="Times New Roman" pitchFamily="18" charset="0"/>
              </a:rPr>
              <a:t>Petrov</a:t>
            </a:r>
            <a:r>
              <a:rPr lang="en-US" sz="1000" b="1" cap="all" dirty="0">
                <a:latin typeface="Times New Roman" pitchFamily="18" charset="0"/>
                <a:cs typeface="Times New Roman" pitchFamily="18" charset="0"/>
              </a:rPr>
              <a:t> P.P.</a:t>
            </a:r>
            <a:r>
              <a:rPr lang="en-US" sz="1000" cap="all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000" b="1" cap="all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51"/>
              </a:spcBef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Short annotation (5</a:t>
            </a:r>
            <a:r>
              <a:rPr lang="be-BY" sz="1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7 lines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Текст на русском языке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7633" y="5840916"/>
            <a:ext cx="2966229" cy="851410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Убедительная просьба к авторам тщательно редактировать текст, рисунки и таблицы статей, так как при формировании сборника материалов будет сохраняться авторская редакция!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44161" y="2887616"/>
            <a:ext cx="66178" cy="6479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645639" y="3026565"/>
            <a:ext cx="66178" cy="6479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647118" y="3161193"/>
            <a:ext cx="66178" cy="6479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641228" y="3570826"/>
            <a:ext cx="66178" cy="6479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642706" y="3709774"/>
            <a:ext cx="66178" cy="6479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644185" y="3844402"/>
            <a:ext cx="66178" cy="6479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8851106" y="249137"/>
            <a:ext cx="846005" cy="396182"/>
          </a:xfrm>
          <a:prstGeom prst="rect">
            <a:avLst/>
          </a:prstGeom>
          <a:solidFill>
            <a:schemeClr val="bg1"/>
          </a:solidFill>
        </p:spPr>
        <p:txBody>
          <a:bodyPr wrap="square" lIns="83969" tIns="41985" rIns="83969" bIns="41985" rtlCol="0">
            <a:spAutoFit/>
          </a:bodyPr>
          <a:lstStyle/>
          <a:p>
            <a:pPr algn="ctr"/>
            <a:r>
              <a:rPr lang="ru-RU" sz="200" b="1" dirty="0" smtClean="0">
                <a:ln w="3175" cmpd="sng">
                  <a:solidFill>
                    <a:srgbClr val="24471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ФЕДЕРАЛЬНОЕ ГОСУДАРСТВЕННОЕ</a:t>
            </a:r>
          </a:p>
          <a:p>
            <a:pPr algn="ctr"/>
            <a:r>
              <a:rPr lang="ru-RU" sz="200" b="1" dirty="0" smtClean="0">
                <a:ln w="3175" cmpd="sng">
                  <a:solidFill>
                    <a:srgbClr val="24471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БЮДЖЕТНОЕ УЧРЕЖДЕНИЕ НАУКИ</a:t>
            </a:r>
          </a:p>
          <a:p>
            <a:pPr algn="ctr">
              <a:lnSpc>
                <a:spcPts val="551"/>
              </a:lnSpc>
              <a:spcBef>
                <a:spcPts val="184"/>
              </a:spcBef>
            </a:pPr>
            <a:r>
              <a:rPr lang="ru-RU" sz="600" b="1" dirty="0" smtClean="0">
                <a:ln w="3175" cmpd="sng">
                  <a:solidFill>
                    <a:srgbClr val="24471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ИНСТИТУТ</a:t>
            </a:r>
          </a:p>
          <a:p>
            <a:pPr algn="ctr">
              <a:lnSpc>
                <a:spcPts val="551"/>
              </a:lnSpc>
              <a:spcAft>
                <a:spcPts val="92"/>
              </a:spcAft>
            </a:pPr>
            <a:r>
              <a:rPr lang="ru-RU" sz="600" b="1" dirty="0" smtClean="0">
                <a:ln w="3175" cmpd="sng">
                  <a:solidFill>
                    <a:srgbClr val="24471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ЛЕОВЕДЕНИЯ</a:t>
            </a:r>
          </a:p>
          <a:p>
            <a:pPr algn="ctr"/>
            <a:r>
              <a:rPr lang="ru-RU" sz="300" b="1" dirty="0" smtClean="0">
                <a:ln w="3175" cmpd="sng">
                  <a:solidFill>
                    <a:srgbClr val="24471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РОССИЙСКОЙ АКАДЕМИИ НАУК</a:t>
            </a:r>
            <a:endParaRPr lang="ru-RU" sz="300" b="1" dirty="0">
              <a:ln w="3175" cmpd="sng">
                <a:solidFill>
                  <a:srgbClr val="244711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Федор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9057" y="1298765"/>
            <a:ext cx="1220377" cy="14238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6853" y="2728022"/>
            <a:ext cx="3108848" cy="3901219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pPr indent="166189" algn="just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Николай Ильич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Фёдоров –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доктор биологических наук, профессор, известный белорусский учёный в области лесной фитопатологии, микологии, защиты леса,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древесиноведения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и лесного товароведения. С 1947 г. и до последних дней его жизнь была тесно связана с БГТУ и белорусским лесом.</a:t>
            </a:r>
          </a:p>
          <a:p>
            <a:pPr indent="166189" algn="just"/>
            <a:r>
              <a:rPr lang="ru-RU" sz="800" spc="-10" dirty="0">
                <a:latin typeface="Times New Roman" pitchFamily="18" charset="0"/>
                <a:cs typeface="Times New Roman" pitchFamily="18" charset="0"/>
              </a:rPr>
              <a:t>За период своей научной деятельности Фёдоров Н.И. опубликовал 8 монографий и более 400 других научных работ, многие из которых стали классическими и являются образцами научного произведения. Н.И. Фёдоров является одним из авторов «Инструкции по борьбе с корневой губкой сосны, ели и пихты в лесах СССР» (1979 г.), которая широко применялась на территории СНГ до начала </a:t>
            </a:r>
            <a:r>
              <a:rPr lang="en-US" sz="800" spc="-10" dirty="0"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ru-RU" sz="800" spc="-10" dirty="0">
                <a:latin typeface="Times New Roman" pitchFamily="18" charset="0"/>
                <a:cs typeface="Times New Roman" pitchFamily="18" charset="0"/>
              </a:rPr>
              <a:t>века. Результаты исследований, проведённых профессором Фёдоровым и его учениками на территории Беларуси, обобщены в монографии «Корневые гнили хвойных пород», изданной в 1984 году. Под руководством Николая Ильича </a:t>
            </a:r>
            <a:r>
              <a:rPr lang="ru-RU" sz="800" spc="-10" dirty="0" smtClean="0">
                <a:latin typeface="Times New Roman" pitchFamily="18" charset="0"/>
                <a:cs typeface="Times New Roman" pitchFamily="18" charset="0"/>
              </a:rPr>
              <a:t>проведены </a:t>
            </a:r>
            <a:r>
              <a:rPr lang="ru-RU" sz="800" spc="-10" dirty="0">
                <a:latin typeface="Times New Roman" pitchFamily="18" charset="0"/>
                <a:cs typeface="Times New Roman" pitchFamily="18" charset="0"/>
              </a:rPr>
              <a:t>три международные научные конференции, посвящённые проблемам защиты леса. Профессор Н.И. Фёдоров является одним из авторов фундаментальной монографии, в которой собран и проанализирован мировой опыт изучения проблемы </a:t>
            </a:r>
            <a:r>
              <a:rPr lang="ru-RU" sz="800" spc="-10" dirty="0" smtClean="0">
                <a:latin typeface="Times New Roman" pitchFamily="18" charset="0"/>
                <a:cs typeface="Times New Roman" pitchFamily="18" charset="0"/>
              </a:rPr>
              <a:t>корневой губки </a:t>
            </a:r>
            <a:r>
              <a:rPr lang="ru-RU" sz="800" spc="-1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800" i="1" spc="-10" dirty="0">
                <a:latin typeface="Times New Roman" pitchFamily="18" charset="0"/>
                <a:cs typeface="Times New Roman" pitchFamily="18" charset="0"/>
              </a:rPr>
              <a:t>Heterobasidion annosum</a:t>
            </a:r>
            <a:r>
              <a:rPr lang="ru-RU" sz="800" spc="-1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800" spc="-10" dirty="0">
                <a:latin typeface="Times New Roman" pitchFamily="18" charset="0"/>
                <a:cs typeface="Times New Roman" pitchFamily="18" charset="0"/>
              </a:rPr>
              <a:t>biology</a:t>
            </a:r>
            <a:r>
              <a:rPr lang="ru-RU" sz="800" spc="-1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" spc="-10" dirty="0">
                <a:latin typeface="Times New Roman" pitchFamily="18" charset="0"/>
                <a:cs typeface="Times New Roman" pitchFamily="18" charset="0"/>
              </a:rPr>
              <a:t>ecology</a:t>
            </a:r>
            <a:r>
              <a:rPr lang="ru-RU" sz="800" spc="-1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" spc="-10" dirty="0">
                <a:latin typeface="Times New Roman" pitchFamily="18" charset="0"/>
                <a:cs typeface="Times New Roman" pitchFamily="18" charset="0"/>
              </a:rPr>
              <a:t>impact and control </a:t>
            </a:r>
            <a:r>
              <a:rPr lang="ru-RU" sz="800" spc="-10" dirty="0">
                <a:latin typeface="Times New Roman" pitchFamily="18" charset="0"/>
                <a:cs typeface="Times New Roman" pitchFamily="18" charset="0"/>
              </a:rPr>
              <a:t>(1998 г). Н.И. Фёдоров являлся членом рабочей группы </a:t>
            </a:r>
            <a:r>
              <a:rPr lang="en-US" sz="800" spc="-10" dirty="0">
                <a:latin typeface="Times New Roman" pitchFamily="18" charset="0"/>
                <a:cs typeface="Times New Roman" pitchFamily="18" charset="0"/>
              </a:rPr>
              <a:t>IUFRO </a:t>
            </a:r>
            <a:r>
              <a:rPr lang="ru-RU" sz="800" spc="-10" dirty="0">
                <a:latin typeface="Times New Roman" pitchFamily="18" charset="0"/>
                <a:cs typeface="Times New Roman" pitchFamily="18" charset="0"/>
              </a:rPr>
              <a:t>по корневым </a:t>
            </a:r>
            <a:r>
              <a:rPr lang="ru-RU" sz="800" spc="-10" dirty="0" err="1">
                <a:latin typeface="Times New Roman" pitchFamily="18" charset="0"/>
                <a:cs typeface="Times New Roman" pitchFamily="18" charset="0"/>
              </a:rPr>
              <a:t>гнилям</a:t>
            </a:r>
            <a:r>
              <a:rPr lang="ru-RU" sz="800" spc="-10" dirty="0">
                <a:latin typeface="Times New Roman" pitchFamily="18" charset="0"/>
                <a:cs typeface="Times New Roman" pitchFamily="18" charset="0"/>
              </a:rPr>
              <a:t> древесных пород</a:t>
            </a:r>
            <a:r>
              <a:rPr lang="ru-RU" sz="800" spc="-10" dirty="0" smtClean="0">
                <a:latin typeface="Times New Roman" pitchFamily="18" charset="0"/>
                <a:cs typeface="Times New Roman" pitchFamily="18" charset="0"/>
              </a:rPr>
              <a:t>. Трудовая деятельность Николая Ильича неоднократно отмечалась высокими правительственными наградами.</a:t>
            </a:r>
          </a:p>
          <a:p>
            <a:pPr indent="166189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Значительное внимание Н.И. Фёдоров уделял педагогической работе. Он подготовил 25 кандидатов и 2 доктора наук, создал в БГТУ научную школу лесной фитопатологии, проводил большую работу по написанию учебников и учебных пособий. </a:t>
            </a:r>
          </a:p>
          <a:p>
            <a:pPr indent="166189" algn="just"/>
            <a:r>
              <a:rPr lang="ru-RU" sz="800" spc="-18" dirty="0" smtClean="0">
                <a:latin typeface="Times New Roman" pitchFamily="18" charset="0"/>
                <a:cs typeface="Times New Roman" pitchFamily="18" charset="0"/>
              </a:rPr>
              <a:t>Он постоянно проявлял заботу о своих учениках, был человеком требовательным, трудолюбивым, способствовал повышению научного уровня своих коллег, аспирантов и студентов, ценил и поддерживал порядочность, доброту и гражданскую активность в людях.</a:t>
            </a:r>
            <a:endParaRPr lang="ru-RU" sz="800" spc="-1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8710" y="143171"/>
            <a:ext cx="3097094" cy="2100727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pPr algn="ctr"/>
            <a:r>
              <a:rPr lang="ru-RU" sz="1000" b="1" cap="all" dirty="0">
                <a:latin typeface="Times New Roman" pitchFamily="18" charset="0"/>
                <a:cs typeface="Times New Roman" pitchFamily="18" charset="0"/>
              </a:rPr>
              <a:t>Обсуждаемые проблемы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1. Таксономия, биология и экология видов и комплексов грибов.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2. Структура и функции грибной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биоты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лесных экосистем.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3. Антропогенное влияние на разнообразие, свойства и структуру грибной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биоты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лесов.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4. Участие грибов в процессах деструкции и формирования структур лесных сообществ.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5. Эпифитотии и инвазии патогенных грибов и пути ограничения их вредоносности.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6. Защита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древесины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микодеструкции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7. Пищевые и лекарственные грибные ресурсы леса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9428" y="2602903"/>
            <a:ext cx="3066976" cy="1685228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ВАЖНЫЕ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ДАТЫ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марта 2015 г.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– окончание приема материалов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заявок на участие в конференции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(заявки и материалы принимаются по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адресу </a:t>
            </a:r>
            <a:r>
              <a:rPr lang="ru-RU" sz="10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problems@belstu.by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31 августа 2015</a:t>
            </a:r>
            <a:r>
              <a:rPr lang="be-BY" sz="1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 – окончание приема заявок на бронирование гостиницы и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оплаты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оргвзноса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за заочное участие. </a:t>
            </a:r>
          </a:p>
          <a:p>
            <a:pPr algn="just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15 сентября 2015 г.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– рассылка программы конференции.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79430" y="4229250"/>
            <a:ext cx="3097094" cy="2408503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ОРГАНИЗАЦИОННЫЙ</a:t>
            </a:r>
            <a:r>
              <a:rPr lang="ru-RU" sz="1000" cap="al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cap="all" dirty="0">
                <a:latin typeface="Times New Roman" pitchFamily="18" charset="0"/>
                <a:cs typeface="Times New Roman" pitchFamily="18" charset="0"/>
              </a:rPr>
              <a:t>ВЗНОС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indent="333837" algn="just"/>
            <a:r>
              <a:rPr lang="ru-RU" sz="1000" spc="-18" dirty="0">
                <a:latin typeface="Times New Roman" pitchFamily="18" charset="0"/>
                <a:cs typeface="Times New Roman" pitchFamily="18" charset="0"/>
              </a:rPr>
              <a:t>Участие в конференции предусматривает организационный взнос (оплачивается при регистрации</a:t>
            </a:r>
            <a:r>
              <a:rPr lang="ru-RU" sz="1000" spc="-18" dirty="0" smtClean="0">
                <a:latin typeface="Times New Roman" pitchFamily="18" charset="0"/>
                <a:cs typeface="Times New Roman" pitchFamily="18" charset="0"/>
              </a:rPr>
              <a:t>), который ориентировочно составляет </a:t>
            </a:r>
            <a:r>
              <a:rPr lang="ru-RU" sz="1000" b="1" spc="-18" dirty="0">
                <a:latin typeface="Times New Roman" pitchFamily="18" charset="0"/>
                <a:cs typeface="Times New Roman" pitchFamily="18" charset="0"/>
              </a:rPr>
              <a:t>50 </a:t>
            </a:r>
            <a:r>
              <a:rPr lang="ru-RU" sz="1000" b="1" spc="-18" dirty="0" smtClean="0">
                <a:latin typeface="Times New Roman" pitchFamily="18" charset="0"/>
                <a:cs typeface="Times New Roman" pitchFamily="18" charset="0"/>
              </a:rPr>
              <a:t>евро</a:t>
            </a:r>
            <a:r>
              <a:rPr lang="ru-RU" sz="1000" spc="-18" dirty="0" smtClean="0">
                <a:latin typeface="Times New Roman" pitchFamily="18" charset="0"/>
                <a:cs typeface="Times New Roman" pitchFamily="18" charset="0"/>
              </a:rPr>
              <a:t> (700 тыс. белорусских рублей), </a:t>
            </a:r>
            <a:r>
              <a:rPr lang="ru-RU" sz="1000" spc="-18" dirty="0">
                <a:latin typeface="Times New Roman" pitchFamily="18" charset="0"/>
                <a:cs typeface="Times New Roman" pitchFamily="18" charset="0"/>
              </a:rPr>
              <a:t>для студентов и аспирантов </a:t>
            </a:r>
            <a:r>
              <a:rPr lang="ru-RU" sz="1000" b="1" spc="-18" dirty="0">
                <a:latin typeface="Times New Roman" pitchFamily="18" charset="0"/>
                <a:cs typeface="Times New Roman" pitchFamily="18" charset="0"/>
              </a:rPr>
              <a:t>– 25 евро</a:t>
            </a:r>
            <a:r>
              <a:rPr lang="ru-RU" sz="1000" spc="-18" dirty="0">
                <a:latin typeface="Times New Roman" pitchFamily="18" charset="0"/>
                <a:cs typeface="Times New Roman" pitchFamily="18" charset="0"/>
              </a:rPr>
              <a:t> (350 тыс. белорусских рублей).</a:t>
            </a:r>
          </a:p>
          <a:p>
            <a:pPr indent="333837" algn="just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Организационный взнос включает в себя стоимость расходов по организации мероприятия, издания материалов конференции, экскурсионное обслуживание, торжественного ужина. </a:t>
            </a:r>
          </a:p>
          <a:p>
            <a:pPr indent="333837" algn="just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При заочном участии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оргвзнос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составит ориентировочно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10 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евро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(140 тыс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 белорусских рублей), что включает частично расходы на издание и пересылку сборника материалов конференции (оплачивается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августа 2015 г.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1766" y="124524"/>
            <a:ext cx="3135331" cy="1146619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Уважаемые коллеги!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indent="332379" algn="just">
              <a:spcBef>
                <a:spcPts val="551"/>
              </a:spcBef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Приглашаем вас принять участие в </a:t>
            </a:r>
            <a:br>
              <a:rPr lang="ru-RU" sz="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Х Международной конференции «Проблемы лесной фитопатологии и микологии»</a:t>
            </a:r>
            <a:r>
              <a:rPr lang="be-BY" sz="900" dirty="0" smtClean="0">
                <a:latin typeface="Times New Roman" pitchFamily="18" charset="0"/>
                <a:cs typeface="Times New Roman" pitchFamily="18" charset="0"/>
              </a:rPr>
              <a:t>, посвященной 90-летию со дня рождения профессора Н.И. Фёдорова, которая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будет проводиться в Минске на базе Белорусского государственного технологического университета</a:t>
            </a:r>
            <a:r>
              <a:rPr lang="be-BY" sz="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722420" y="2231010"/>
            <a:ext cx="3097094" cy="40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969" tIns="41985" rIns="83969" bIns="4198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39694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ЯЗЫКИ КОНФЕРЕНЦИИ</a:t>
            </a:r>
            <a:endParaRPr lang="ru-RU" sz="1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defTabSz="8396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Белорусский, русский и английский.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01721" y="141495"/>
            <a:ext cx="3176531" cy="6671208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ОРГАНИЗАЦИОННЫЙ КОМИТЕТ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51"/>
              </a:spcBef>
            </a:pPr>
            <a:r>
              <a:rPr lang="ru-RU" sz="900" b="1" u="sng" dirty="0" smtClean="0">
                <a:latin typeface="Times New Roman" pitchFamily="18" charset="0"/>
                <a:cs typeface="Times New Roman" pitchFamily="18" charset="0"/>
              </a:rPr>
              <a:t>Председатель Конференции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Жарский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И.М.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профессор, ректор БГТУ.</a:t>
            </a:r>
          </a:p>
          <a:p>
            <a:r>
              <a:rPr lang="ru-RU" sz="900" b="1" u="sng" dirty="0" smtClean="0">
                <a:latin typeface="Times New Roman" pitchFamily="18" charset="0"/>
                <a:cs typeface="Times New Roman" pitchFamily="18" charset="0"/>
              </a:rPr>
              <a:t>Сопредседатели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Амельянович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М.М.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министр лесного хозяйства Республики Беларусь;</a:t>
            </a:r>
          </a:p>
          <a:p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Дормешкин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О.Б.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д.т.н., проректор по научной работе БГТУ;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Стороженко В.Г.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д.б.н., Институт лесоведения РАН, с.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Успенское  Московской обл.</a:t>
            </a:r>
            <a:r>
              <a:rPr lang="be-BY" sz="9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Звягинцев В.Б.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к.б.н., Белорусский государственный технологический университет, г. Минск</a:t>
            </a:r>
            <a:r>
              <a:rPr lang="be-BY" sz="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900" b="1" u="sng" dirty="0" smtClean="0">
                <a:latin typeface="Times New Roman" pitchFamily="18" charset="0"/>
                <a:cs typeface="Times New Roman" pitchFamily="18" charset="0"/>
              </a:rPr>
              <a:t>Члены оргкомитета: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Арефьев С.П.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д.б.н. Институт проблем освоения Севера СО РАН, г.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Тюмень; </a:t>
            </a:r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Баранов О.Ю.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к.б.н. Институт леса НАН Беларуси, г.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Гомель; </a:t>
            </a:r>
          </a:p>
          <a:p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Бондарцева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М.А.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д.б.н., Ботанический институт</a:t>
            </a:r>
          </a:p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им. В.Л. Комарова, г.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Санкт-Петербург; </a:t>
            </a:r>
          </a:p>
          <a:p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Гапиенко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О.С.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к.б.н., Институт экспериментальной ботаники НАН Беларуси, г.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Минск;</a:t>
            </a:r>
          </a:p>
          <a:p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Гарибова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Л.В.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д.б.н., Московский государственный университет им. М.В. Ломоносова, г.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Москва; </a:t>
            </a:r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Дудка И.А.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д.б.н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Институт ботаники им. Н.Г. Холодного НАН Украины, г.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Киев; </a:t>
            </a:r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Мухин В.А.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д.б.н.,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Институт экологии растений и животных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УрО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РАН, г.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Екатеринбург; </a:t>
            </a:r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Павлов И.Н.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д.б.н., Институт леса им. В.Н. Сукачёва Сибирского отделения РАН, г.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Красноярск; </a:t>
            </a:r>
          </a:p>
          <a:p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Переведенцева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Л.Г.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д.б.н., Пермский государственный университет, г.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Пермь;</a:t>
            </a:r>
          </a:p>
          <a:p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Поликсенова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В.Д.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к.с.-х.н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., Белорусский государственный университет, г. Минск;</a:t>
            </a: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Сафонов М.А.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д.б.н., Оренбургский государственный университет, г. Оренбург; </a:t>
            </a:r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Соловьёв В.А.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д.б.н., Санкт-Петербургский государственный лесотехнический университет, </a:t>
            </a:r>
          </a:p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г. Санкт-Петербург;</a:t>
            </a:r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Шорохова Е.В.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к.б.н.,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Финский НИИ лесного хозяйства, г. Хельсинки;</a:t>
            </a:r>
          </a:p>
          <a:p>
            <a:r>
              <a:rPr lang="en-US" sz="900" b="1" dirty="0" err="1" smtClean="0">
                <a:latin typeface="Times New Roman" pitchFamily="18" charset="0"/>
                <a:cs typeface="Times New Roman" pitchFamily="18" charset="0"/>
              </a:rPr>
              <a:t>Hüseyin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 E.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Dr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of Biological Sciences, Professor,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Ahi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Evran</a:t>
            </a:r>
            <a:r>
              <a:rPr lang="en-US" sz="900" smtClean="0">
                <a:latin typeface="Times New Roman" pitchFamily="18" charset="0"/>
                <a:cs typeface="Times New Roman" pitchFamily="18" charset="0"/>
              </a:rPr>
              <a:t> University, Turkey.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b="1" u="sng" dirty="0" smtClean="0">
                <a:latin typeface="Times New Roman" pitchFamily="18" charset="0"/>
                <a:cs typeface="Times New Roman" pitchFamily="18" charset="0"/>
              </a:rPr>
              <a:t>Секретариат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Руоколайнен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А.В.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к.б.н., Карельский научный центр РАН, г. Петрозаводск; </a:t>
            </a:r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Волченкова Г.А.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Белорусский государственный технологический университет, г. Минск.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437</Words>
  <Application>Microsoft Office PowerPoint</Application>
  <PresentationFormat>Лист A4 (210x297 мм)</PresentationFormat>
  <Paragraphs>114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A325k401</cp:lastModifiedBy>
  <cp:revision>32</cp:revision>
  <dcterms:created xsi:type="dcterms:W3CDTF">2014-10-27T12:53:31Z</dcterms:created>
  <dcterms:modified xsi:type="dcterms:W3CDTF">2014-11-24T10:23:01Z</dcterms:modified>
</cp:coreProperties>
</file>