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711"/>
    <a:srgbClr val="1F2F01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>
      <p:cViewPr>
        <p:scale>
          <a:sx n="125" d="100"/>
          <a:sy n="125" d="100"/>
        </p:scale>
        <p:origin x="42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7444" y="1285860"/>
            <a:ext cx="3298556" cy="1546729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IX International conference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PROBLEMS OF FOREST PHYTOPATHOLOGY AND MYCOLOGY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Dedicated to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90-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from the birth of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2008" y="5772067"/>
            <a:ext cx="3298557" cy="59262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Minsk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Moscow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Petrozavodsk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October 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9 – 24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2015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0011" y="6362981"/>
            <a:ext cx="3232379" cy="407955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www.belstu.by/conferencesandexhibitions.html</a:t>
            </a:r>
          </a:p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belstu.by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3570" y="4984047"/>
            <a:ext cx="3051517" cy="1839116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Contacts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51"/>
              </a:spcBef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Storozhenko</a:t>
            </a: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Vladimir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Grigorevich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+79852004935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lesoved@mail.ru)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51"/>
              </a:spcBef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Zviagintsev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Vyacheslav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Borisovich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+375 29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199 67 45,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mycolog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tut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551"/>
              </a:spcBef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Volchenkova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Galina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Aleksandrovna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+375 29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335 90 96,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volga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_86@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inbox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551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+375 17 327 57 13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Fax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+375 17 327 62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6c14936d847e66e3ab8031ab19641b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208" y="249123"/>
            <a:ext cx="1039743" cy="3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_5637_1395905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0667" y="248395"/>
            <a:ext cx="542440" cy="38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%D0%93%D0%B5%D1%80%D0%B0%D0%BB%D1%8C%D0%B4"/>
          <p:cNvPicPr>
            <a:picLocks noChangeAspect="1" noChangeArrowheads="1"/>
          </p:cNvPicPr>
          <p:nvPr/>
        </p:nvPicPr>
        <p:blipFill>
          <a:blip r:embed="rId5" cstate="print"/>
          <a:srcRect l="2976" t="2778"/>
          <a:stretch>
            <a:fillRect/>
          </a:stretch>
        </p:blipFill>
        <p:spPr bwMode="auto">
          <a:xfrm>
            <a:off x="8403057" y="249835"/>
            <a:ext cx="399946" cy="3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GT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5602" y="732921"/>
            <a:ext cx="395640" cy="42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button_brff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7430" y="743702"/>
            <a:ext cx="933161" cy="3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viii_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0436" y="745105"/>
            <a:ext cx="397066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беллесозащита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2472" y="727456"/>
            <a:ext cx="307390" cy="437553"/>
          </a:xfrm>
          <a:prstGeom prst="rect">
            <a:avLst/>
          </a:prstGeom>
        </p:spPr>
      </p:pic>
      <p:pic>
        <p:nvPicPr>
          <p:cNvPr id="2" name="Picture 2" descr="F:\Рабочая\герб ЛЗиД.jpg"/>
          <p:cNvPicPr>
            <a:picLocks noChangeAspect="1" noChangeArrowheads="1"/>
          </p:cNvPicPr>
          <p:nvPr/>
        </p:nvPicPr>
        <p:blipFill>
          <a:blip r:embed="rId10" cstate="print"/>
          <a:srcRect l="2428" t="2835" r="2622" b="2824"/>
          <a:stretch>
            <a:fillRect/>
          </a:stretch>
        </p:blipFill>
        <p:spPr bwMode="auto">
          <a:xfrm>
            <a:off x="6932407" y="744440"/>
            <a:ext cx="344122" cy="35996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64735" y="4530492"/>
            <a:ext cx="3176531" cy="392567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The steering committee would be grateful for your colleges being informed about the conference!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652" y="189317"/>
            <a:ext cx="3135331" cy="243928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For participation in the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International conference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Problems of Forest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Phytopathology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Mycology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Application deadline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sz="9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March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Surname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__________________________________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_____________________________________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Patronymic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__________________________________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Work place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organization full name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Academic degree, status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Address_____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_______________________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Tel_____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Fax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________________________________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Article name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Authors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_______________________________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7090" y="2651476"/>
            <a:ext cx="2977997" cy="1608284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Preferred participation form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oral presentation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stand presentation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publication only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Excursions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Evening Minsk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Nesvizh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the capital of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uncrowned kings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Scientific objects of professor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Negorelskij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scientific-experimental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forestry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456" y="139075"/>
            <a:ext cx="3110353" cy="2547003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cap="all" dirty="0" smtClean="0">
                <a:latin typeface="Times New Roman" pitchFamily="18" charset="0"/>
                <a:cs typeface="Times New Roman" pitchFamily="18" charset="0"/>
              </a:rPr>
              <a:t>FORMATTING REQUIREMENTS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32379" algn="just"/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spc="-18" dirty="0" smtClean="0">
                <a:latin typeface="Times New Roman" pitchFamily="18" charset="0"/>
                <a:cs typeface="Times New Roman" pitchFamily="18" charset="0"/>
              </a:rPr>
              <a:t>up to</a:t>
            </a:r>
            <a:r>
              <a:rPr lang="ru-RU" sz="1000" b="1" spc="-18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000" b="1" spc="-18" dirty="0" smtClean="0">
                <a:latin typeface="Times New Roman" pitchFamily="18" charset="0"/>
                <a:cs typeface="Times New Roman" pitchFamily="18" charset="0"/>
              </a:rPr>
              <a:t>full pages in electronic format are accepted till 25</a:t>
            </a:r>
            <a:r>
              <a:rPr lang="en-US" sz="1000" b="1" spc="-18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sz="1000" b="1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spc="-18" dirty="0" smtClean="0">
                <a:latin typeface="Times New Roman" pitchFamily="18" charset="0"/>
                <a:cs typeface="Times New Roman" pitchFamily="18" charset="0"/>
              </a:rPr>
              <a:t>March </a:t>
            </a:r>
            <a:r>
              <a:rPr lang="ru-RU" sz="1000" b="1" spc="-18" dirty="0">
                <a:latin typeface="Times New Roman" pitchFamily="18" charset="0"/>
                <a:cs typeface="Times New Roman" pitchFamily="18" charset="0"/>
              </a:rPr>
              <a:t> 2015 </a:t>
            </a:r>
            <a:r>
              <a:rPr lang="ru-RU" sz="1000" b="1" spc="-18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spc="-18" dirty="0">
              <a:latin typeface="Times New Roman" pitchFamily="18" charset="0"/>
              <a:cs typeface="Times New Roman" pitchFamily="18" charset="0"/>
            </a:endParaRPr>
          </a:p>
          <a:p>
            <a:pPr indent="332379"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Editor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icrosoft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font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font size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line spacing – single.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Margins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bottom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Paragraph indentation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Text is written in lower case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without transfers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alignment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justified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At the beginning of the abstract,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first line – article name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next line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author(s)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surnames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initials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establishment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Then after an empty line article name is doubled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annotation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lines)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in English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if original is in Russian\Belarusian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or Russian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if original is in English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Main text starts after a paragraph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are to be formed in the text of the article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Figures must be sent by a separate JPG file.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472" y="2852936"/>
            <a:ext cx="2966229" cy="2880427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STRUCTURE AND FUNCTIONS OF FUNGAL COMMUNITIES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en-US" sz="1000" b="1" cap="all" dirty="0" smtClean="0">
                <a:latin typeface="Times New Roman" pitchFamily="18" charset="0"/>
                <a:cs typeface="Times New Roman" pitchFamily="18" charset="0"/>
              </a:rPr>
              <a:t> I.I.</a:t>
            </a:r>
            <a:r>
              <a:rPr lang="en-US" sz="1000" cap="all" baseline="30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000" cap="al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Petrov</a:t>
            </a:r>
            <a:r>
              <a:rPr lang="en-US" sz="1000" b="1" cap="all" dirty="0" smtClean="0">
                <a:latin typeface="Times New Roman" pitchFamily="18" charset="0"/>
                <a:cs typeface="Times New Roman" pitchFamily="18" charset="0"/>
              </a:rPr>
              <a:t> P.P.</a:t>
            </a:r>
            <a:r>
              <a:rPr lang="en-US" sz="1000" cap="all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1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Institute of Forest Science, Russian Academy of Sciences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ru-RU" sz="1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Forest Research Institute, Karelian Research Centre of RAS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mail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b="1" cap="all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 ФУНКЦИИ ГРИБНЫХ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СООБЩЕСТВ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Иванов И.И.</a:t>
            </a:r>
            <a:r>
              <a:rPr lang="ru-RU" sz="10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, Петров П.П.</a:t>
            </a:r>
            <a:r>
              <a:rPr lang="ru-RU" sz="1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1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Short annotation (5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7 lines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Tex in English.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633" y="5840916"/>
            <a:ext cx="2966229" cy="546455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Authors, please edit texts, figures and tables carefully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because proceedings will be based 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on your redaction.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4161" y="2887616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45639" y="3026565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47118" y="3161193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44353" y="3557779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5831" y="3696727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47310" y="3831355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851106" y="249137"/>
            <a:ext cx="846005" cy="396182"/>
          </a:xfrm>
          <a:prstGeom prst="rect">
            <a:avLst/>
          </a:prstGeom>
          <a:solidFill>
            <a:schemeClr val="bg1"/>
          </a:solidFill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2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ФЕДЕРАЛЬНОЕ ГОСУДАРСТВЕННОЕ</a:t>
            </a:r>
          </a:p>
          <a:p>
            <a:pPr algn="ctr"/>
            <a:r>
              <a:rPr lang="ru-RU" sz="2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БЮДЖЕТНОЕ УЧРЕЖДЕНИЕ НАУКИ</a:t>
            </a:r>
          </a:p>
          <a:p>
            <a:pPr algn="ctr">
              <a:lnSpc>
                <a:spcPts val="551"/>
              </a:lnSpc>
              <a:spcBef>
                <a:spcPts val="184"/>
              </a:spcBef>
            </a:pPr>
            <a:r>
              <a:rPr lang="ru-RU" sz="6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ИНСТИТУТ</a:t>
            </a:r>
          </a:p>
          <a:p>
            <a:pPr algn="ctr">
              <a:lnSpc>
                <a:spcPts val="551"/>
              </a:lnSpc>
              <a:spcAft>
                <a:spcPts val="92"/>
              </a:spcAft>
            </a:pPr>
            <a:r>
              <a:rPr lang="ru-RU" sz="6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ЛЕОВЕДЕНИЯ</a:t>
            </a:r>
          </a:p>
          <a:p>
            <a:pPr algn="ctr"/>
            <a:r>
              <a:rPr lang="ru-RU" sz="3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 АКАДЕМИИ НАУК</a:t>
            </a:r>
            <a:endParaRPr lang="ru-RU" sz="300" b="1" dirty="0">
              <a:ln w="3175" cmpd="sng">
                <a:solidFill>
                  <a:srgbClr val="24471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едо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568" y="1196752"/>
            <a:ext cx="1220377" cy="14238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853" y="2728022"/>
            <a:ext cx="3108848" cy="365499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indent="166189" algn="just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Nicolay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Ilyich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- doctor of Biological Sciences, professor, a famous Belarusian scientist in the field of forest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phytopathology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mycology, forest protection, wood technology, forest commodity science. Since 1947 and till death his life had been closely related to BSTU and Belarusian forests. In a period of his scientific activities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N.I. had published 8 monographs and more than 400 other studies. Lots of them have become classical and now are the examples of scientific creation. N.I.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is one of the authors of “Instructions on crackdown on pine, spruce and fir fungus in the forests of USSR” (1979) which had been widely used across CIS till the 21</a:t>
            </a:r>
            <a:r>
              <a:rPr lang="en-US" sz="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century. The results of researches, which were held by professor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and his students in Belarus, are summarized in the monograph “Root decay of conifer” published in 1984. Under the guidance of Nicolay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Ilyich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three international scientific conferences were held, dedicated to the problems of forest protection. Professor N.I.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Fedorovis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one of the authors of the fundamental monograph which contains analyzed international experience of the study of a problem of pine fungus</a:t>
            </a:r>
            <a:r>
              <a:rPr lang="ru-RU" sz="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800" i="1" spc="-10" dirty="0">
                <a:latin typeface="Times New Roman" pitchFamily="18" charset="0"/>
                <a:cs typeface="Times New Roman" pitchFamily="18" charset="0"/>
              </a:rPr>
              <a:t>Heterobasidion annosum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biology, ecology, impact and control” (1998). N.I.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was one of the members of a working party IUFRO dealing with root decay of wood. Nicolay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Ilyich’s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working career was frequently decorated with government awards.</a:t>
            </a:r>
            <a:endParaRPr lang="ru-RU" sz="800" spc="-10" dirty="0" smtClean="0">
              <a:latin typeface="Times New Roman" pitchFamily="18" charset="0"/>
              <a:cs typeface="Times New Roman" pitchFamily="18" charset="0"/>
            </a:endParaRPr>
          </a:p>
          <a:p>
            <a:pPr indent="166189" algn="just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N.I.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Fedov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devoted a lot to educational work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He prepared 25 PhDs and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2 Doctors of sciences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created the school of science of the forest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phytopathology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in BSTU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carried out an extensive work on writing books and manuals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66189" algn="just"/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He had always cared about his discipleship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he was an exacting, hard-working person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contributed to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developing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scientific level of his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colleagues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postgraduates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students. Nicolay </a:t>
            </a:r>
            <a:r>
              <a:rPr lang="en-US" sz="800" spc="-18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 valued and supported human decency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spc="-18" dirty="0" smtClean="0">
                <a:latin typeface="Times New Roman" pitchFamily="18" charset="0"/>
                <a:cs typeface="Times New Roman" pitchFamily="18" charset="0"/>
              </a:rPr>
              <a:t>civic engagement</a:t>
            </a:r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spc="-1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8710" y="143171"/>
            <a:ext cx="3097094" cy="2393114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cap="all" dirty="0" smtClean="0">
                <a:latin typeface="Times New Roman" pitchFamily="18" charset="0"/>
                <a:cs typeface="Times New Roman" pitchFamily="18" charset="0"/>
              </a:rPr>
              <a:t>PROBLEMS TO DISCUSS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Taxonomy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biology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and ecology of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species and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complexes of fungi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Structure and functions of the fungal biota of forest ecosystems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Anthropogenic impact on diversity, properties and structure of the fungal biota of the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The involvement of fungi in the processes of destruction and formation of structures of 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forest communities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Epiphytoties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and invasions of pathogenic fungi and ways to limit their severity.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Wood preservation from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mycodestruction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Alimental and  pharmaceutical fungal resources of the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forests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1192" y="2852936"/>
            <a:ext cx="3066976" cy="1315896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IMPORTANT DATES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March, 25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deadline for applications and materials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please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send applications and materials  to this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problems@belstu.by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August,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31 2015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deadline for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accommodation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reservation and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fee for virtual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September,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conference schedule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mail out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9430" y="4229250"/>
            <a:ext cx="3097094" cy="208533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REGISTRATION FEE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33837" algn="just"/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Participation involves 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the registration fee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is to be paid  during the registration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which is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ru-RU" sz="1000" b="1" spc="-18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000" b="1" spc="-18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000" b="1" spc="-18" dirty="0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spc="-18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Belarusian rubles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for students and postgraduates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spc="-18" dirty="0">
                <a:latin typeface="Times New Roman" pitchFamily="18" charset="0"/>
                <a:cs typeface="Times New Roman" pitchFamily="18" charset="0"/>
              </a:rPr>
              <a:t>– 25 </a:t>
            </a:r>
            <a:r>
              <a:rPr lang="en-US" sz="1000" b="1" spc="-18" dirty="0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spc="-18" dirty="0">
                <a:latin typeface="Times New Roman" pitchFamily="18" charset="0"/>
                <a:cs typeface="Times New Roman" pitchFamily="18" charset="0"/>
              </a:rPr>
              <a:t>(350 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spc="-18" dirty="0" smtClean="0">
                <a:latin typeface="Times New Roman" pitchFamily="18" charset="0"/>
                <a:cs typeface="Times New Roman" pitchFamily="18" charset="0"/>
              </a:rPr>
              <a:t>Belarusian rubles).</a:t>
            </a:r>
            <a:endParaRPr lang="ru-RU" sz="1000" spc="-18" dirty="0">
              <a:latin typeface="Times New Roman" pitchFamily="18" charset="0"/>
              <a:cs typeface="Times New Roman" pitchFamily="18" charset="0"/>
            </a:endParaRPr>
          </a:p>
          <a:p>
            <a:pPr indent="333837"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Registration fee includes the costs for the organization of events, publication of the conference materials, excursions, gala dinner. </a:t>
            </a:r>
          </a:p>
          <a:p>
            <a:pPr indent="333837"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Virtual participation registration fee will be approximately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10 euro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(140 thousand Belarusian rubles), which includes part of the costs of publication and mailing of the proceedings (payable until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August,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766" y="124524"/>
            <a:ext cx="3135331" cy="99273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Dear Colleagues!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332379" algn="just">
              <a:spcBef>
                <a:spcPts val="551"/>
              </a:spcBef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You are welcome to participate in the IX International Conference “The Problems of Forest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Phytopathology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Mycology” dedicated to 90-years from the birth of professor N.I.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. The conference will be held in Minsk at the Belarusian State Technological University</a:t>
            </a:r>
            <a:r>
              <a:rPr lang="en-US" sz="900" dirty="0" smtClean="0"/>
              <a:t>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81192" y="2492896"/>
            <a:ext cx="3097094" cy="4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39694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LANGUAGES</a:t>
            </a: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8396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Belarusian, Russian, English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1721" y="141495"/>
            <a:ext cx="3279471" cy="6255710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THE STEERING COMMITEE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1"/>
              </a:spcBef>
            </a:pPr>
            <a:r>
              <a:rPr lang="en-US" sz="900" b="1" u="sng" dirty="0" smtClean="0">
                <a:latin typeface="Times New Roman" pitchFamily="18" charset="0"/>
                <a:cs typeface="Times New Roman" pitchFamily="18" charset="0"/>
              </a:rPr>
              <a:t>Conference Chairman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Zharskij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professor, rector of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Belarusian State Technological University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900" b="1" u="sng" dirty="0" smtClean="0">
                <a:latin typeface="Times New Roman" pitchFamily="18" charset="0"/>
                <a:cs typeface="Times New Roman" pitchFamily="18" charset="0"/>
              </a:rPr>
              <a:t>Co-chairmen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Amelyanovich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Minister of Forestry of Republic of Belarus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Dormeshkin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Dr. of Engineering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Provost for Research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Storozhenko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Dr. of </a:t>
            </a: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Biological </a:t>
            </a: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ru-RU" sz="9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Institute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of Forest Science RAS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villiage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Uspenskoe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Moscow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Zviagintsev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Belarusian State Technological University, Minsk;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900" b="1" u="sng" dirty="0" err="1" smtClean="0">
                <a:latin typeface="Times New Roman" pitchFamily="18" charset="0"/>
                <a:cs typeface="Times New Roman" pitchFamily="18" charset="0"/>
              </a:rPr>
              <a:t>Converens</a:t>
            </a:r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Arefjev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S.P.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Dr. of Biological Sciences, Institute of Problems of Development of the North of Siberian Branch of RAS, Tyumen;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Baranov </a:t>
            </a:r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O.Ju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Institute of Forest, Belarusian National Academy of Sciences, Gomel;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Bondarceva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M.A.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Dr. of Biological Sciences,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Komarov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Botanical Institute,  St. Petersburg;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Dudka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I.A.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Dr. of Biological Sciences,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Institute of Botany of </a:t>
            </a:r>
          </a:p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N.G.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Holodniy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National Academy of Sciences, Ukraine, Kiev;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Gapijenko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O.C.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Institute of Experimental Botany,  Belarusian National Academy of Sciences, Minsk;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Garibova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L.V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Dr. of Biological Sciences, Moscow State University of M.V.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Lomonosov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Moscow;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Hüseyin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E.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Dr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of Biological Sciences, Professor,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Ahi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Evran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University, Turkey;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Muhin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V.A.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Dr. of Biological Sciences,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Institute of Ecology of Animals and Plants, Ural Branch of RAS,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Ekaterinburg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Pavlov I.N.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Dr. of Biological Sciences, V.N.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Sukachev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Institute of Forestry, Siberian Branch of RAS, Krasnoyarsk;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Perevedenceva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L.G.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Dr. of Biological Sciences, Perm State University, Perm;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Poliksenova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V.D.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Belarusian State University, Minsk;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Safonov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M.A.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Dr. of Biological Sciences, Orenburg State University, Orenburg;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Shorohova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E.V.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Finnish Scientific Research Institute of Forestry, Helsinki;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Solovjov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V.A.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Dr. of Biological Sciences, Saint-Petersburg State Forest Technical University, St. Petersburg.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u="sng" dirty="0" smtClean="0">
                <a:latin typeface="Times New Roman" pitchFamily="18" charset="0"/>
                <a:cs typeface="Times New Roman" pitchFamily="18" charset="0"/>
              </a:rPr>
              <a:t>Secretariat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Ruokolajnen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A.V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, Karelian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Scientific Centre, RAS,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Petrozavodsk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Volchenkova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Belarusian State Technological University, Minsk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833</Words>
  <Application>Microsoft Office PowerPoint</Application>
  <PresentationFormat>Лист A4 (210x297 мм)</PresentationFormat>
  <Paragraphs>117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A325k401</cp:lastModifiedBy>
  <cp:revision>138</cp:revision>
  <dcterms:created xsi:type="dcterms:W3CDTF">2014-10-27T12:53:31Z</dcterms:created>
  <dcterms:modified xsi:type="dcterms:W3CDTF">2014-11-24T13:18:03Z</dcterms:modified>
</cp:coreProperties>
</file>